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79" r:id="rId7"/>
    <p:sldId id="280" r:id="rId8"/>
    <p:sldId id="263" r:id="rId9"/>
    <p:sldId id="264" r:id="rId10"/>
    <p:sldId id="281" r:id="rId11"/>
    <p:sldId id="265" r:id="rId12"/>
    <p:sldId id="266" r:id="rId13"/>
    <p:sldId id="268" r:id="rId14"/>
    <p:sldId id="273" r:id="rId15"/>
    <p:sldId id="274" r:id="rId16"/>
    <p:sldId id="275" r:id="rId17"/>
    <p:sldId id="282" r:id="rId18"/>
    <p:sldId id="276" r:id="rId19"/>
    <p:sldId id="277" r:id="rId20"/>
    <p:sldId id="272" r:id="rId21"/>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80" y="6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29.06.2020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29.06.2020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ocial_class" TargetMode="External"/><Relationship Id="rId2" Type="http://schemas.openxmlformats.org/officeDocument/2006/relationships/hyperlink" Target="https://en.wikipedia.org/wiki/Race_(human_categorization)"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en.wikipedia.org/wiki/Politics" TargetMode="External"/><Relationship Id="rId4" Type="http://schemas.openxmlformats.org/officeDocument/2006/relationships/hyperlink" Target="https://en.wikipedia.org/wiki/Caste"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latin typeface="Arial" panose="020B0604020202020204" pitchFamily="34" charset="0"/>
                <a:cs typeface="Arial" panose="020B0604020202020204" pitchFamily="34" charset="0"/>
              </a:rPr>
              <a:t>AL-FARABI KAZAKH NATIONAL UNIVERSITY</a:t>
            </a:r>
            <a:endParaRPr lang="ru-RU" sz="3200" b="1" dirty="0">
              <a:latin typeface="Arial" panose="020B0604020202020204" pitchFamily="34" charset="0"/>
              <a:cs typeface="Arial" panose="020B0604020202020204" pitchFamily="34" charset="0"/>
            </a:endParaRPr>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Globalization and Development of the Modern World</a:t>
            </a:r>
            <a:endParaRPr lang="ru-RU" sz="2800" b="1" dirty="0">
              <a:latin typeface="Arial" panose="020B0604020202020204" pitchFamily="34" charset="0"/>
              <a:cs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05979"/>
            <a:ext cx="6563072" cy="857250"/>
          </a:xfrm>
        </p:spPr>
        <p:txBody>
          <a:bodyPr>
            <a:normAutofit fontScale="90000"/>
          </a:bodyPr>
          <a:lstStyle/>
          <a:p>
            <a:r>
              <a:rPr lang="en-US" sz="2800" b="1" dirty="0">
                <a:latin typeface="Arial" panose="020B0604020202020204" pitchFamily="34" charset="0"/>
                <a:cs typeface="Arial" panose="020B0604020202020204" pitchFamily="34" charset="0"/>
              </a:rPr>
              <a:t>Methods for resolving regional conflicts:</a:t>
            </a:r>
            <a:endParaRPr lang="ru-RU" sz="2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54158" y="1200151"/>
            <a:ext cx="6932641" cy="3394472"/>
          </a:xfrm>
        </p:spPr>
        <p:txBody>
          <a:bodyPr>
            <a:normAutofit/>
          </a:bodyPr>
          <a:lstStyle/>
          <a:p>
            <a:r>
              <a:rPr lang="en-US" sz="2400" dirty="0">
                <a:latin typeface="Arial" panose="020B0604020202020204" pitchFamily="34" charset="0"/>
                <a:cs typeface="Arial" panose="020B0604020202020204" pitchFamily="34" charset="0"/>
              </a:rPr>
              <a:t>Conversation</a:t>
            </a:r>
            <a:r>
              <a:rPr lang="en-US" sz="2400" dirty="0" smtClean="0">
                <a:latin typeface="Arial" panose="020B0604020202020204" pitchFamily="34" charset="0"/>
                <a:cs typeface="Arial" panose="020B0604020202020204" pitchFamily="34" charset="0"/>
              </a:rPr>
              <a:t>;</a:t>
            </a:r>
          </a:p>
          <a:p>
            <a:r>
              <a:rPr lang="en-US" sz="2400" dirty="0" smtClean="0">
                <a:latin typeface="Arial" panose="020B0604020202020204" pitchFamily="34" charset="0"/>
                <a:cs typeface="Arial" panose="020B0604020202020204" pitchFamily="34" charset="0"/>
              </a:rPr>
              <a:t>Arrangements </a:t>
            </a:r>
            <a:r>
              <a:rPr lang="en-US" sz="2400" dirty="0">
                <a:latin typeface="Arial" panose="020B0604020202020204" pitchFamily="34" charset="0"/>
                <a:cs typeface="Arial" panose="020B0604020202020204" pitchFamily="34" charset="0"/>
              </a:rPr>
              <a:t>based on concessions and compromises</a:t>
            </a:r>
            <a:r>
              <a:rPr lang="en-US" sz="2400" dirty="0" smtClean="0">
                <a:latin typeface="Arial" panose="020B0604020202020204" pitchFamily="34" charset="0"/>
                <a:cs typeface="Arial" panose="020B0604020202020204" pitchFamily="34" charset="0"/>
              </a:rPr>
              <a:t>;</a:t>
            </a:r>
          </a:p>
          <a:p>
            <a:r>
              <a:rPr lang="en-US" sz="2400" dirty="0" smtClean="0">
                <a:latin typeface="Arial" panose="020B0604020202020204" pitchFamily="34" charset="0"/>
                <a:cs typeface="Arial" panose="020B0604020202020204" pitchFamily="34" charset="0"/>
              </a:rPr>
              <a:t>No </a:t>
            </a:r>
            <a:r>
              <a:rPr lang="en-US" sz="2400" dirty="0">
                <a:latin typeface="Arial" panose="020B0604020202020204" pitchFamily="34" charset="0"/>
                <a:cs typeface="Arial" panose="020B0604020202020204" pitchFamily="34" charset="0"/>
              </a:rPr>
              <a:t>arms </a:t>
            </a:r>
            <a:r>
              <a:rPr lang="en-US" sz="2400" dirty="0" smtClean="0">
                <a:latin typeface="Arial" panose="020B0604020202020204" pitchFamily="34" charset="0"/>
                <a:cs typeface="Arial" panose="020B0604020202020204" pitchFamily="34" charset="0"/>
              </a:rPr>
              <a:t>supplies</a:t>
            </a:r>
            <a:r>
              <a:rPr lang="en-US" sz="2400" dirty="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Organization </a:t>
            </a:r>
            <a:r>
              <a:rPr lang="en-US" sz="2400" dirty="0">
                <a:latin typeface="Arial" panose="020B0604020202020204" pitchFamily="34" charset="0"/>
                <a:cs typeface="Arial" panose="020B0604020202020204" pitchFamily="34" charset="0"/>
              </a:rPr>
              <a:t>of Free </a:t>
            </a:r>
            <a:r>
              <a:rPr lang="en-US" sz="2400" dirty="0" smtClean="0">
                <a:latin typeface="Arial" panose="020B0604020202020204" pitchFamily="34" charset="0"/>
                <a:cs typeface="Arial" panose="020B0604020202020204" pitchFamily="34" charset="0"/>
              </a:rPr>
              <a:t>Elections.</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15813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02332"/>
            <a:ext cx="8229600" cy="857250"/>
          </a:xfrm>
        </p:spPr>
        <p:txBody>
          <a:bodyPr>
            <a:normAutofit/>
          </a:bodyPr>
          <a:lstStyle/>
          <a:p>
            <a:r>
              <a:rPr lang="en-US" sz="3200" b="1" dirty="0">
                <a:latin typeface="Arial" panose="020B0604020202020204" pitchFamily="34" charset="0"/>
                <a:cs typeface="Arial" panose="020B0604020202020204" pitchFamily="34" charset="0"/>
              </a:rPr>
              <a:t>International Conflicts</a:t>
            </a:r>
            <a:endParaRPr lang="ru-RU" sz="3200" b="1" dirty="0">
              <a:latin typeface="Arial" pitchFamily="34" charset="0"/>
              <a:cs typeface="Arial" pitchFamily="34" charset="0"/>
            </a:endParaRPr>
          </a:p>
        </p:txBody>
      </p:sp>
      <p:sp>
        <p:nvSpPr>
          <p:cNvPr id="3" name="Объект 2"/>
          <p:cNvSpPr>
            <a:spLocks noGrp="1"/>
          </p:cNvSpPr>
          <p:nvPr>
            <p:ph idx="1"/>
          </p:nvPr>
        </p:nvSpPr>
        <p:spPr>
          <a:xfrm>
            <a:off x="1719661" y="1059582"/>
            <a:ext cx="7317833" cy="3819871"/>
          </a:xfrm>
        </p:spPr>
        <p:txBody>
          <a:bodyPr>
            <a:normAutofit/>
          </a:bodyPr>
          <a:lstStyle/>
          <a:p>
            <a:pPr marL="0" indent="0" algn="ctr">
              <a:buNone/>
            </a:pPr>
            <a:r>
              <a:rPr lang="en-US" sz="2400" dirty="0">
                <a:latin typeface="Arial" panose="020B0604020202020204" pitchFamily="34" charset="0"/>
                <a:cs typeface="Arial" panose="020B0604020202020204" pitchFamily="34" charset="0"/>
              </a:rPr>
              <a:t>International conflicts are a kind of international relations, which enter different states on the basis of conflicts of interest. international conflict is a special and not a routine political relationship, because it means both objectively and subjectively resolving heterogeneous concrete contradictions and the problem they generate in a conflict form and in the course of its development can give rise to international crises and armed struggle of states.</a:t>
            </a:r>
            <a:endParaRPr lang="" sz="2400" dirty="0">
              <a:latin typeface="Arial" panose="020B0604020202020204" pitchFamily="34" charset="0"/>
              <a:cs typeface="Arial" panose="020B0604020202020204" pitchFamily="34" charset="0"/>
            </a:endParaRPr>
          </a:p>
          <a:p>
            <a:pPr marL="0" indent="0">
              <a:buNone/>
            </a:pPr>
            <a:endParaRPr lang="" sz="1600" dirty="0"/>
          </a:p>
          <a:p>
            <a:pPr marL="0" indent="0">
              <a:buNone/>
            </a:pPr>
            <a:endParaRPr lang="en-US" sz="1600" dirty="0"/>
          </a:p>
          <a:p>
            <a:pPr marL="0" lvl="0" indent="0">
              <a:buNone/>
            </a:pPr>
            <a:endParaRPr lang="en-US" sz="16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78337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339502"/>
            <a:ext cx="6563072" cy="857250"/>
          </a:xfrm>
        </p:spPr>
        <p:txBody>
          <a:bodyPr>
            <a:normAutofit/>
          </a:bodyPr>
          <a:lstStyle/>
          <a:p>
            <a:pPr algn="l"/>
            <a:r>
              <a:rPr lang="en-US" sz="2800" b="1" dirty="0">
                <a:latin typeface="Arial" panose="020B0604020202020204" pitchFamily="34" charset="0"/>
                <a:cs typeface="Arial" panose="020B0604020202020204" pitchFamily="34" charset="0"/>
              </a:rPr>
              <a:t>Causes of </a:t>
            </a:r>
            <a:r>
              <a:rPr lang="en-US" sz="2800" b="1" dirty="0" smtClean="0">
                <a:latin typeface="Arial" panose="020B0604020202020204" pitchFamily="34" charset="0"/>
                <a:cs typeface="Arial" panose="020B0604020202020204" pitchFamily="34" charset="0"/>
              </a:rPr>
              <a:t>international </a:t>
            </a:r>
            <a:r>
              <a:rPr lang="en-US" sz="2800" b="1" dirty="0">
                <a:latin typeface="Arial" panose="020B0604020202020204" pitchFamily="34" charset="0"/>
                <a:cs typeface="Arial" panose="020B0604020202020204" pitchFamily="34" charset="0"/>
              </a:rPr>
              <a:t>conflicts: </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195736" y="1347614"/>
            <a:ext cx="6491064" cy="3394472"/>
          </a:xfrm>
        </p:spPr>
        <p:txBody>
          <a:bodyPr>
            <a:normAutofit/>
          </a:bodyPr>
          <a:lstStyle/>
          <a:p>
            <a:pPr marL="457200" lvl="1" indent="0">
              <a:buNone/>
            </a:pPr>
            <a:r>
              <a:rPr lang="en-US" sz="2400" dirty="0">
                <a:latin typeface="Arial" panose="020B0604020202020204" pitchFamily="34" charset="0"/>
                <a:cs typeface="Arial" panose="020B0604020202020204" pitchFamily="34" charset="0"/>
              </a:rPr>
              <a:t>state competition</a:t>
            </a:r>
            <a:r>
              <a:rPr lang="en-US" sz="2400" dirty="0" smtClean="0">
                <a:latin typeface="Arial" panose="020B0604020202020204" pitchFamily="34" charset="0"/>
                <a:cs typeface="Arial" panose="020B0604020202020204" pitchFamily="34" charset="0"/>
              </a:rPr>
              <a:t>;</a:t>
            </a:r>
          </a:p>
          <a:p>
            <a:pPr marL="457200" lvl="1" indent="0">
              <a:buNone/>
            </a:pPr>
            <a:r>
              <a:rPr lang="en-US" sz="2400" dirty="0" smtClean="0">
                <a:latin typeface="Arial" panose="020B0604020202020204" pitchFamily="34" charset="0"/>
                <a:cs typeface="Arial" panose="020B0604020202020204" pitchFamily="34" charset="0"/>
              </a:rPr>
              <a:t>mismatch </a:t>
            </a:r>
            <a:r>
              <a:rPr lang="en-US" sz="2400" dirty="0">
                <a:latin typeface="Arial" panose="020B0604020202020204" pitchFamily="34" charset="0"/>
                <a:cs typeface="Arial" panose="020B0604020202020204" pitchFamily="34" charset="0"/>
              </a:rPr>
              <a:t>of national interests</a:t>
            </a:r>
            <a:r>
              <a:rPr lang="en-US" sz="2400" dirty="0" smtClean="0">
                <a:latin typeface="Arial" panose="020B0604020202020204" pitchFamily="34" charset="0"/>
                <a:cs typeface="Arial" panose="020B0604020202020204" pitchFamily="34" charset="0"/>
              </a:rPr>
              <a:t>;</a:t>
            </a:r>
          </a:p>
          <a:p>
            <a:pPr marL="457200" lvl="1" indent="0">
              <a:buNone/>
            </a:pPr>
            <a:r>
              <a:rPr lang="en-US" sz="2400" dirty="0" smtClean="0">
                <a:latin typeface="Arial" panose="020B0604020202020204" pitchFamily="34" charset="0"/>
                <a:cs typeface="Arial" panose="020B0604020202020204" pitchFamily="34" charset="0"/>
              </a:rPr>
              <a:t>territorial </a:t>
            </a:r>
            <a:r>
              <a:rPr lang="en-US" sz="2400" dirty="0">
                <a:latin typeface="Arial" panose="020B0604020202020204" pitchFamily="34" charset="0"/>
                <a:cs typeface="Arial" panose="020B0604020202020204" pitchFamily="34" charset="0"/>
              </a:rPr>
              <a:t>claims; global social injustice</a:t>
            </a:r>
            <a:r>
              <a:rPr lang="en-US" sz="2400" dirty="0" smtClean="0">
                <a:latin typeface="Arial" panose="020B0604020202020204" pitchFamily="34" charset="0"/>
                <a:cs typeface="Arial" panose="020B0604020202020204" pitchFamily="34" charset="0"/>
              </a:rPr>
              <a:t>;</a:t>
            </a:r>
          </a:p>
          <a:p>
            <a:pPr marL="457200" lvl="1" indent="0">
              <a:buNone/>
            </a:pPr>
            <a:r>
              <a:rPr lang="en-US" sz="2400" dirty="0" smtClean="0">
                <a:latin typeface="Arial" panose="020B0604020202020204" pitchFamily="34" charset="0"/>
                <a:cs typeface="Arial" panose="020B0604020202020204" pitchFamily="34" charset="0"/>
              </a:rPr>
              <a:t>uneven </a:t>
            </a:r>
            <a:r>
              <a:rPr lang="en-US" sz="2400" dirty="0">
                <a:latin typeface="Arial" panose="020B0604020202020204" pitchFamily="34" charset="0"/>
                <a:cs typeface="Arial" panose="020B0604020202020204" pitchFamily="34" charset="0"/>
              </a:rPr>
              <a:t>distribution of natural resources in the world</a:t>
            </a:r>
            <a:r>
              <a:rPr lang="en-US" sz="2400" dirty="0" smtClean="0">
                <a:latin typeface="Arial" panose="020B0604020202020204" pitchFamily="34" charset="0"/>
                <a:cs typeface="Arial" panose="020B0604020202020204" pitchFamily="34" charset="0"/>
              </a:rPr>
              <a:t>;</a:t>
            </a:r>
          </a:p>
          <a:p>
            <a:pPr marL="457200" lvl="1" indent="0">
              <a:buNone/>
            </a:pPr>
            <a:r>
              <a:rPr lang="en-US" sz="2400" dirty="0" smtClean="0">
                <a:latin typeface="Arial" panose="020B0604020202020204" pitchFamily="34" charset="0"/>
                <a:cs typeface="Arial" panose="020B0604020202020204" pitchFamily="34" charset="0"/>
              </a:rPr>
              <a:t>negative </a:t>
            </a:r>
            <a:r>
              <a:rPr lang="en-US" sz="2400" dirty="0">
                <a:latin typeface="Arial" panose="020B0604020202020204" pitchFamily="34" charset="0"/>
                <a:cs typeface="Arial" panose="020B0604020202020204" pitchFamily="34" charset="0"/>
              </a:rPr>
              <a:t>perception of each other;  </a:t>
            </a:r>
            <a:endParaRPr lang="en-US" sz="2400" dirty="0" smtClean="0">
              <a:latin typeface="Arial" panose="020B0604020202020204" pitchFamily="34" charset="0"/>
              <a:cs typeface="Arial" panose="020B0604020202020204" pitchFamily="34" charset="0"/>
            </a:endParaRPr>
          </a:p>
          <a:p>
            <a:pPr marL="457200" lvl="1" indent="0">
              <a:buNone/>
            </a:pPr>
            <a:r>
              <a:rPr lang="en-US" sz="2400" dirty="0" smtClean="0">
                <a:latin typeface="Arial" panose="020B0604020202020204" pitchFamily="34" charset="0"/>
                <a:cs typeface="Arial" panose="020B0604020202020204" pitchFamily="34" charset="0"/>
              </a:rPr>
              <a:t>personal </a:t>
            </a:r>
            <a:r>
              <a:rPr lang="en-US" sz="2400" dirty="0">
                <a:latin typeface="Arial" panose="020B0604020202020204" pitchFamily="34" charset="0"/>
                <a:cs typeface="Arial" panose="020B0604020202020204" pitchFamily="34" charset="0"/>
              </a:rPr>
              <a:t>incompatibility of leaders, etc.</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031109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E42643C1-B44A-4A7A-8CCB-0257CDFF97EC}"/>
              </a:ext>
            </a:extLst>
          </p:cNvPr>
          <p:cNvSpPr>
            <a:spLocks noGrp="1" noChangeArrowheads="1"/>
          </p:cNvSpPr>
          <p:nvPr>
            <p:ph type="title"/>
          </p:nvPr>
        </p:nvSpPr>
        <p:spPr>
          <a:xfrm>
            <a:off x="1979712" y="205979"/>
            <a:ext cx="6707088" cy="857250"/>
          </a:xfrm>
        </p:spPr>
        <p:txBody>
          <a:bodyPr>
            <a:normAutofit fontScale="90000"/>
          </a:bodyPr>
          <a:lstStyle/>
          <a:p>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Positive </a:t>
            </a:r>
            <a:r>
              <a:rPr lang="en-US" sz="2400" b="1" dirty="0">
                <a:latin typeface="Arial" panose="020B0604020202020204" pitchFamily="34" charset="0"/>
                <a:cs typeface="Arial" panose="020B0604020202020204" pitchFamily="34" charset="0"/>
              </a:rPr>
              <a:t>and negative functions of international conflicts: </a:t>
            </a:r>
            <a:br>
              <a:rPr lang="en-US" sz="2400" b="1" dirty="0">
                <a:latin typeface="Arial" panose="020B0604020202020204" pitchFamily="34" charset="0"/>
                <a:cs typeface="Arial" panose="020B0604020202020204" pitchFamily="34" charset="0"/>
              </a:rPr>
            </a:br>
            <a:endParaRPr lang="ru-RU" altLang="x-none" sz="2400" dirty="0">
              <a:latin typeface="Arial" panose="020B0604020202020204" pitchFamily="34" charset="0"/>
              <a:cs typeface="Arial" panose="020B0604020202020204" pitchFamily="34" charset="0"/>
            </a:endParaRPr>
          </a:p>
        </p:txBody>
      </p:sp>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graphicFrame>
        <p:nvGraphicFramePr>
          <p:cNvPr id="4" name="Таблица 3"/>
          <p:cNvGraphicFramePr>
            <a:graphicFrameLocks noGrp="1"/>
          </p:cNvGraphicFramePr>
          <p:nvPr>
            <p:extLst>
              <p:ext uri="{D42A27DB-BD31-4B8C-83A1-F6EECF244321}">
                <p14:modId xmlns:p14="http://schemas.microsoft.com/office/powerpoint/2010/main" val="1230358206"/>
              </p:ext>
            </p:extLst>
          </p:nvPr>
        </p:nvGraphicFramePr>
        <p:xfrm>
          <a:off x="2123728" y="1347614"/>
          <a:ext cx="6096000" cy="3749040"/>
        </p:xfrm>
        <a:graphic>
          <a:graphicData uri="http://schemas.openxmlformats.org/drawingml/2006/table">
            <a:tbl>
              <a:tblPr firstRow="1" bandRow="1">
                <a:tableStyleId>{5C22544A-7EE6-4342-B048-85BDC9FD1C3A}</a:tableStyleId>
              </a:tblPr>
              <a:tblGrid>
                <a:gridCol w="3048000"/>
                <a:gridCol w="3048000"/>
              </a:tblGrid>
              <a:tr h="139040">
                <a:tc>
                  <a:txBody>
                    <a:bodyPr/>
                    <a:lstStyle/>
                    <a:p>
                      <a:pPr algn="ctr"/>
                      <a:r>
                        <a:rPr lang="en-US" dirty="0" smtClean="0"/>
                        <a:t>Positive</a:t>
                      </a:r>
                      <a:endParaRPr lang="ru-RU" dirty="0"/>
                    </a:p>
                  </a:txBody>
                  <a:tcPr/>
                </a:tc>
                <a:tc>
                  <a:txBody>
                    <a:bodyPr/>
                    <a:lstStyle/>
                    <a:p>
                      <a:pPr algn="ctr"/>
                      <a:r>
                        <a:rPr lang="en-US" dirty="0" smtClean="0"/>
                        <a:t>Negative</a:t>
                      </a:r>
                      <a:endParaRPr lang="ru-RU" dirty="0"/>
                    </a:p>
                  </a:txBody>
                  <a:tcPr/>
                </a:tc>
              </a:tr>
              <a:tr h="370840">
                <a:tc>
                  <a:txBody>
                    <a:bodyPr/>
                    <a:lstStyle/>
                    <a:p>
                      <a:r>
                        <a:rPr lang="en-US" dirty="0" smtClean="0"/>
                        <a:t>prevention of stagnation in international</a:t>
                      </a:r>
                      <a:r>
                        <a:rPr lang="en-US" baseline="0" dirty="0" smtClean="0"/>
                        <a:t> </a:t>
                      </a:r>
                      <a:r>
                        <a:rPr lang="en-US" dirty="0" smtClean="0"/>
                        <a:t>relations;</a:t>
                      </a:r>
                    </a:p>
                    <a:p>
                      <a:r>
                        <a:rPr lang="en-US" dirty="0" smtClean="0"/>
                        <a:t>stimulation of creative beginnings in search of ways out of difficult situations;</a:t>
                      </a:r>
                    </a:p>
                    <a:p>
                      <a:r>
                        <a:rPr lang="en-US" dirty="0" smtClean="0"/>
                        <a:t>determination of the degree of inconsistency of interests and goals of states;</a:t>
                      </a:r>
                    </a:p>
                    <a:p>
                      <a:r>
                        <a:rPr lang="en-US" dirty="0" smtClean="0"/>
                        <a:t>preventing larger conflicts and ensuring stability by institutionalizing low-intensity conflicts.</a:t>
                      </a:r>
                      <a:endParaRPr lang="ru-RU" dirty="0"/>
                    </a:p>
                  </a:txBody>
                  <a:tcPr/>
                </a:tc>
                <a:tc>
                  <a:txBody>
                    <a:bodyPr/>
                    <a:lstStyle/>
                    <a:p>
                      <a:r>
                        <a:rPr lang="en-US" dirty="0" smtClean="0"/>
                        <a:t>cause confusion, instability and violence;</a:t>
                      </a:r>
                    </a:p>
                    <a:p>
                      <a:r>
                        <a:rPr lang="en-US" dirty="0" smtClean="0"/>
                        <a:t> increase the stress state of the psyche of the population in the participating countries;</a:t>
                      </a:r>
                    </a:p>
                    <a:p>
                      <a:r>
                        <a:rPr lang="en-US" dirty="0" smtClean="0"/>
                        <a:t> create the possibility of ineffective political decisions.</a:t>
                      </a:r>
                      <a:endParaRPr lang="ru-RU" dirty="0"/>
                    </a:p>
                  </a:txBody>
                  <a:tcPr/>
                </a:tc>
              </a:tr>
            </a:tbl>
          </a:graphicData>
        </a:graphic>
      </p:graphicFrame>
    </p:spTree>
    <p:extLst>
      <p:ext uri="{BB962C8B-B14F-4D97-AF65-F5344CB8AC3E}">
        <p14:creationId xmlns:p14="http://schemas.microsoft.com/office/powerpoint/2010/main" val="2792368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05979"/>
            <a:ext cx="6707088" cy="857250"/>
          </a:xfrm>
        </p:spPr>
        <p:txBody>
          <a:bodyPr>
            <a:noAutofit/>
          </a:bodyPr>
          <a:lstStyle/>
          <a:p>
            <a:r>
              <a:rPr lang="en-US" sz="3200" b="1" dirty="0">
                <a:latin typeface="Arial" panose="020B0604020202020204" pitchFamily="34" charset="0"/>
                <a:cs typeface="Arial" panose="020B0604020202020204" pitchFamily="34" charset="0"/>
              </a:rPr>
              <a:t>Conflict Resolution</a:t>
            </a:r>
          </a:p>
        </p:txBody>
      </p:sp>
      <p:sp>
        <p:nvSpPr>
          <p:cNvPr id="3" name="Объект 2"/>
          <p:cNvSpPr>
            <a:spLocks noGrp="1"/>
          </p:cNvSpPr>
          <p:nvPr>
            <p:ph idx="1"/>
          </p:nvPr>
        </p:nvSpPr>
        <p:spPr>
          <a:xfrm>
            <a:off x="1979712" y="1200151"/>
            <a:ext cx="6707088" cy="3394472"/>
          </a:xfrm>
        </p:spPr>
        <p:txBody>
          <a:bodyPr>
            <a:normAutofit/>
          </a:bodyPr>
          <a:lstStyle/>
          <a:p>
            <a:pPr marL="0" indent="0">
              <a:buNone/>
            </a:pPr>
            <a:r>
              <a:rPr lang="en-US" sz="2400" dirty="0" smtClean="0">
                <a:latin typeface="Arial" panose="020B0604020202020204" pitchFamily="34" charset="0"/>
                <a:cs typeface="Arial" panose="020B0604020202020204" pitchFamily="34" charset="0"/>
              </a:rPr>
              <a:t>Evasion</a:t>
            </a:r>
          </a:p>
          <a:p>
            <a:pPr marL="0" indent="0">
              <a:buNone/>
            </a:pPr>
            <a:r>
              <a:rPr lang="en-US" sz="2400" dirty="0" smtClean="0">
                <a:latin typeface="Arial" panose="020B0604020202020204" pitchFamily="34" charset="0"/>
                <a:cs typeface="Arial" panose="020B0604020202020204" pitchFamily="34" charset="0"/>
              </a:rPr>
              <a:t>Device</a:t>
            </a:r>
          </a:p>
          <a:p>
            <a:pPr marL="0" indent="0">
              <a:buNone/>
            </a:pPr>
            <a:r>
              <a:rPr lang="en-US" sz="2400" dirty="0" smtClean="0">
                <a:latin typeface="Arial" panose="020B0604020202020204" pitchFamily="34" charset="0"/>
                <a:cs typeface="Arial" panose="020B0604020202020204" pitchFamily="34" charset="0"/>
              </a:rPr>
              <a:t>Confrontation</a:t>
            </a:r>
          </a:p>
          <a:p>
            <a:pPr marL="0" indent="0">
              <a:buNone/>
            </a:pPr>
            <a:r>
              <a:rPr lang="en-US" sz="2400" dirty="0" smtClean="0">
                <a:latin typeface="Arial" panose="020B0604020202020204" pitchFamily="34" charset="0"/>
                <a:cs typeface="Arial" panose="020B0604020202020204" pitchFamily="34" charset="0"/>
              </a:rPr>
              <a:t>Cooperation</a:t>
            </a:r>
          </a:p>
          <a:p>
            <a:pPr marL="0" indent="0">
              <a:buNone/>
            </a:pPr>
            <a:r>
              <a:rPr lang="en-US" sz="2400" dirty="0" smtClean="0">
                <a:latin typeface="Arial" panose="020B0604020202020204" pitchFamily="34" charset="0"/>
                <a:cs typeface="Arial" panose="020B0604020202020204" pitchFamily="34" charset="0"/>
              </a:rPr>
              <a:t>Compromise</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7762" y="267494"/>
            <a:ext cx="1214607" cy="1098947"/>
          </a:xfrm>
          <a:prstGeom prst="rect">
            <a:avLst/>
          </a:prstGeom>
        </p:spPr>
      </p:pic>
    </p:spTree>
    <p:extLst>
      <p:ext uri="{BB962C8B-B14F-4D97-AF65-F5344CB8AC3E}">
        <p14:creationId xmlns:p14="http://schemas.microsoft.com/office/powerpoint/2010/main" val="850738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355491"/>
            <a:ext cx="5842992" cy="857250"/>
          </a:xfrm>
        </p:spPr>
        <p:txBody>
          <a:bodyPr>
            <a:noAutofit/>
          </a:bodyPr>
          <a:lstStyle/>
          <a:p>
            <a:pPr algn="l"/>
            <a:r>
              <a:rPr lang="en-US" sz="2400" b="1" dirty="0">
                <a:latin typeface="Arial" panose="020B0604020202020204" pitchFamily="34" charset="0"/>
                <a:cs typeface="Arial" panose="020B0604020202020204" pitchFamily="34" charset="0"/>
              </a:rPr>
              <a:t>Conflict Resolution</a:t>
            </a: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695595" y="1491630"/>
            <a:ext cx="692311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negotiation </a:t>
            </a:r>
            <a:r>
              <a:rPr lang="en-US" sz="2400" dirty="0">
                <a:latin typeface="Arial" panose="020B0604020202020204" pitchFamily="34" charset="0"/>
                <a:cs typeface="Arial" panose="020B0604020202020204" pitchFamily="34" charset="0"/>
              </a:rPr>
              <a:t>processes</a:t>
            </a:r>
            <a:r>
              <a:rPr lang="en-US" sz="2400" dirty="0" smtClean="0">
                <a:latin typeface="Arial" panose="020B0604020202020204" pitchFamily="34" charset="0"/>
                <a:cs typeface="Arial" panose="020B0604020202020204" pitchFamily="34" charset="0"/>
              </a:rPr>
              <a:t>;</a:t>
            </a:r>
          </a:p>
          <a:p>
            <a:pPr>
              <a:buFontTx/>
              <a:buChar char="-"/>
            </a:pPr>
            <a:r>
              <a:rPr lang="en-US" sz="2400" dirty="0" smtClean="0">
                <a:latin typeface="Arial" panose="020B0604020202020204" pitchFamily="34" charset="0"/>
                <a:cs typeface="Arial" panose="020B0604020202020204" pitchFamily="34" charset="0"/>
              </a:rPr>
              <a:t>mediation </a:t>
            </a:r>
            <a:r>
              <a:rPr lang="en-US" sz="2400" dirty="0">
                <a:latin typeface="Arial" panose="020B0604020202020204" pitchFamily="34" charset="0"/>
                <a:cs typeface="Arial" panose="020B0604020202020204" pitchFamily="34" charset="0"/>
              </a:rPr>
              <a:t>procedures; </a:t>
            </a:r>
            <a:endParaRPr lang="en-US" sz="2400" dirty="0" smtClean="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arbitration</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reduction </a:t>
            </a:r>
            <a:r>
              <a:rPr lang="en-US" sz="2400" dirty="0">
                <a:latin typeface="Arial" panose="020B0604020202020204" pitchFamily="34" charset="0"/>
                <a:cs typeface="Arial" panose="020B0604020202020204" pitchFamily="34" charset="0"/>
              </a:rPr>
              <a:t>and cessation of arms supplies to parties to the conflict</a:t>
            </a:r>
            <a:r>
              <a:rPr lang="en-US" sz="2400" dirty="0" smtClean="0">
                <a:latin typeface="Arial" panose="020B0604020202020204" pitchFamily="34" charset="0"/>
                <a:cs typeface="Arial" panose="020B0604020202020204" pitchFamily="34" charset="0"/>
              </a:rPr>
              <a:t>;</a:t>
            </a:r>
          </a:p>
          <a:p>
            <a:pPr>
              <a:buFontTx/>
              <a:buChar char="-"/>
            </a:pPr>
            <a:r>
              <a:rPr lang="en-US" sz="2400" dirty="0" smtClean="0">
                <a:latin typeface="Arial" panose="020B0604020202020204" pitchFamily="34" charset="0"/>
                <a:cs typeface="Arial" panose="020B0604020202020204" pitchFamily="34" charset="0"/>
              </a:rPr>
              <a:t>organization </a:t>
            </a:r>
            <a:r>
              <a:rPr lang="en-US" sz="2400" dirty="0">
                <a:latin typeface="Arial" panose="020B0604020202020204" pitchFamily="34" charset="0"/>
                <a:cs typeface="Arial" panose="020B0604020202020204" pitchFamily="34" charset="0"/>
              </a:rPr>
              <a:t>of free elections. </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7762" y="267494"/>
            <a:ext cx="1214607" cy="1098947"/>
          </a:xfrm>
          <a:prstGeom prst="rect">
            <a:avLst/>
          </a:prstGeom>
        </p:spPr>
      </p:pic>
    </p:spTree>
    <p:extLst>
      <p:ext uri="{BB962C8B-B14F-4D97-AF65-F5344CB8AC3E}">
        <p14:creationId xmlns:p14="http://schemas.microsoft.com/office/powerpoint/2010/main" val="27457509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5736" y="205979"/>
            <a:ext cx="6491064" cy="857250"/>
          </a:xfrm>
        </p:spPr>
        <p:txBody>
          <a:bodyPr>
            <a:noAutofit/>
          </a:bodyPr>
          <a:lstStyle/>
          <a:p>
            <a:pPr lvl="1"/>
            <a:r>
              <a:rPr lang="en-US" sz="2400" b="1" dirty="0" smtClean="0">
                <a:latin typeface="Arial" panose="020B0604020202020204" pitchFamily="34" charset="0"/>
                <a:cs typeface="Arial" panose="020B0604020202020204" pitchFamily="34" charset="0"/>
              </a:rPr>
              <a:t>International Security</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42886" y="1399607"/>
            <a:ext cx="6923112" cy="3394472"/>
          </a:xfrm>
        </p:spPr>
        <p:txBody>
          <a:bodyPr>
            <a:noAutofit/>
          </a:bodyPr>
          <a:lstStyle/>
          <a:p>
            <a:pPr marL="0" indent="0">
              <a:buNone/>
            </a:pPr>
            <a:r>
              <a:rPr lang="en-US" sz="2400" dirty="0">
                <a:latin typeface="Arial" panose="020B0604020202020204" pitchFamily="34" charset="0"/>
                <a:cs typeface="Arial" panose="020B0604020202020204" pitchFamily="34" charset="0"/>
              </a:rPr>
              <a:t>it is a world order in which favorable international conditions are created for the free development of states and other subjects of international </a:t>
            </a:r>
            <a:r>
              <a:rPr lang="en-US" sz="2400" dirty="0" smtClean="0">
                <a:latin typeface="Arial" panose="020B0604020202020204" pitchFamily="34" charset="0"/>
                <a:cs typeface="Arial" panose="020B0604020202020204" pitchFamily="34" charset="0"/>
              </a:rPr>
              <a:t>law.</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7762" y="267494"/>
            <a:ext cx="1214607" cy="1098947"/>
          </a:xfrm>
          <a:prstGeom prst="rect">
            <a:avLst/>
          </a:prstGeom>
        </p:spPr>
      </p:pic>
    </p:spTree>
    <p:extLst>
      <p:ext uri="{BB962C8B-B14F-4D97-AF65-F5344CB8AC3E}">
        <p14:creationId xmlns:p14="http://schemas.microsoft.com/office/powerpoint/2010/main" val="3595677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lstStyle/>
          <a:p>
            <a:r>
              <a:rPr lang="en-US" b="1" dirty="0">
                <a:latin typeface="Arial" panose="020B0604020202020204" pitchFamily="34" charset="0"/>
                <a:cs typeface="Arial" panose="020B0604020202020204" pitchFamily="34" charset="0"/>
              </a:rPr>
              <a:t>International Security</a:t>
            </a: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7762" y="267494"/>
            <a:ext cx="1214607" cy="1098947"/>
          </a:xfrm>
          <a:prstGeom prst="rect">
            <a:avLst/>
          </a:prstGeom>
        </p:spPr>
      </p:pic>
      <p:graphicFrame>
        <p:nvGraphicFramePr>
          <p:cNvPr id="6" name="Таблица 5"/>
          <p:cNvGraphicFramePr>
            <a:graphicFrameLocks noGrp="1"/>
          </p:cNvGraphicFramePr>
          <p:nvPr>
            <p:extLst>
              <p:ext uri="{D42A27DB-BD31-4B8C-83A1-F6EECF244321}">
                <p14:modId xmlns:p14="http://schemas.microsoft.com/office/powerpoint/2010/main" val="3614452889"/>
              </p:ext>
            </p:extLst>
          </p:nvPr>
        </p:nvGraphicFramePr>
        <p:xfrm>
          <a:off x="1642367" y="1366441"/>
          <a:ext cx="7106096" cy="1554480"/>
        </p:xfrm>
        <a:graphic>
          <a:graphicData uri="http://schemas.openxmlformats.org/drawingml/2006/table">
            <a:tbl>
              <a:tblPr firstRow="1" bandRow="1">
                <a:tableStyleId>{5C22544A-7EE6-4342-B048-85BDC9FD1C3A}</a:tableStyleId>
              </a:tblPr>
              <a:tblGrid>
                <a:gridCol w="3553048"/>
                <a:gridCol w="3553048"/>
              </a:tblGrid>
              <a:tr h="149736">
                <a:tc>
                  <a:txBody>
                    <a:bodyPr/>
                    <a:lstStyle/>
                    <a:p>
                      <a:pPr algn="ctr"/>
                      <a:r>
                        <a:rPr lang="en-US" dirty="0" smtClean="0"/>
                        <a:t>Universal</a:t>
                      </a:r>
                      <a:endParaRPr lang="ru-RU" dirty="0"/>
                    </a:p>
                  </a:txBody>
                  <a:tcPr/>
                </a:tc>
                <a:tc>
                  <a:txBody>
                    <a:bodyPr/>
                    <a:lstStyle/>
                    <a:p>
                      <a:pPr algn="ctr"/>
                      <a:r>
                        <a:rPr lang="en-US" dirty="0" smtClean="0"/>
                        <a:t>Regional</a:t>
                      </a:r>
                      <a:endParaRPr lang="ru-RU" dirty="0"/>
                    </a:p>
                  </a:txBody>
                  <a:tcPr/>
                </a:tc>
              </a:tr>
              <a:tr h="370840">
                <a:tc>
                  <a:txBody>
                    <a:bodyPr/>
                    <a:lstStyle/>
                    <a:p>
                      <a:pPr algn="ctr"/>
                      <a:r>
                        <a:rPr lang="en-US" dirty="0" smtClean="0"/>
                        <a:t>it is a global rule of law provided by the UN, based on the basic principles of international law enshrined in the UN Charter</a:t>
                      </a:r>
                      <a:endParaRPr lang="ru-RU" dirty="0"/>
                    </a:p>
                  </a:txBody>
                  <a:tcPr/>
                </a:tc>
                <a:tc>
                  <a:txBody>
                    <a:bodyPr/>
                    <a:lstStyle/>
                    <a:p>
                      <a:pPr algn="ctr"/>
                      <a:r>
                        <a:rPr lang="en-US" dirty="0" smtClean="0"/>
                        <a:t>security in a particular region</a:t>
                      </a:r>
                    </a:p>
                    <a:p>
                      <a:pPr algn="ctr"/>
                      <a:r>
                        <a:rPr lang="en-US" dirty="0" smtClean="0"/>
                        <a:t>(Europe, Latin America, South Pacific)</a:t>
                      </a:r>
                      <a:endParaRPr lang="ru-RU" dirty="0"/>
                    </a:p>
                  </a:txBody>
                  <a:tcPr/>
                </a:tc>
              </a:tr>
            </a:tbl>
          </a:graphicData>
        </a:graphic>
      </p:graphicFrame>
    </p:spTree>
    <p:extLst>
      <p:ext uri="{BB962C8B-B14F-4D97-AF65-F5344CB8AC3E}">
        <p14:creationId xmlns:p14="http://schemas.microsoft.com/office/powerpoint/2010/main" val="893201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1760" y="411510"/>
            <a:ext cx="5554960" cy="857250"/>
          </a:xfrm>
        </p:spPr>
        <p:txBody>
          <a:bodyPr>
            <a:normAutofit/>
          </a:bodyPr>
          <a:lstStyle/>
          <a:p>
            <a:r>
              <a:rPr lang="en-US" sz="2400" b="1" dirty="0">
                <a:latin typeface="Arial" panose="020B0604020202020204" pitchFamily="34" charset="0"/>
                <a:cs typeface="Arial" panose="020B0604020202020204" pitchFamily="34" charset="0"/>
              </a:rPr>
              <a:t>Universal international security</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1563637"/>
            <a:ext cx="8229600" cy="3030985"/>
          </a:xfrm>
        </p:spPr>
        <p:txBody>
          <a:bodyPr>
            <a:normAutofit/>
          </a:bodyPr>
          <a:lstStyle/>
          <a:p>
            <a:pPr marL="0" indent="0">
              <a:buNone/>
            </a:pPr>
            <a:r>
              <a:rPr lang="en-US" sz="2400" dirty="0">
                <a:latin typeface="Arial" panose="020B0604020202020204" pitchFamily="34" charset="0"/>
                <a:cs typeface="Arial" panose="020B0604020202020204" pitchFamily="34" charset="0"/>
              </a:rPr>
              <a:t>1. Declaration and Program of Action for a Culture of </a:t>
            </a:r>
            <a:r>
              <a:rPr lang="en-US" sz="2400" dirty="0" err="1">
                <a:latin typeface="Arial" panose="020B0604020202020204" pitchFamily="34" charset="0"/>
                <a:cs typeface="Arial" panose="020B0604020202020204" pitchFamily="34" charset="0"/>
              </a:rPr>
              <a:t>Peace,approved</a:t>
            </a:r>
            <a:r>
              <a:rPr lang="en-US" sz="2400" dirty="0">
                <a:latin typeface="Arial" panose="020B0604020202020204" pitchFamily="34" charset="0"/>
                <a:cs typeface="Arial" panose="020B0604020202020204" pitchFamily="34" charset="0"/>
              </a:rPr>
              <a:t> by General Assembly resolution 53/243September 13, 1999</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2. Declaration on the dissemination among youth of the ideals of peace, mutual respect and understanding between peoples, approved by General Assembly resolution 2037 (XX) of December 7, 1965</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7762" y="267494"/>
            <a:ext cx="1214607" cy="1098947"/>
          </a:xfrm>
          <a:prstGeom prst="rect">
            <a:avLst/>
          </a:prstGeom>
        </p:spPr>
      </p:pic>
    </p:spTree>
    <p:extLst>
      <p:ext uri="{BB962C8B-B14F-4D97-AF65-F5344CB8AC3E}">
        <p14:creationId xmlns:p14="http://schemas.microsoft.com/office/powerpoint/2010/main" val="4223430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2400" b="1" dirty="0">
                <a:latin typeface="Arial" panose="020B0604020202020204" pitchFamily="34" charset="0"/>
                <a:cs typeface="Arial" panose="020B0604020202020204" pitchFamily="34" charset="0"/>
              </a:rPr>
              <a:t>Universal international security</a:t>
            </a: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1491630"/>
            <a:ext cx="8229600" cy="3394472"/>
          </a:xfrm>
        </p:spPr>
        <p:txBody>
          <a:bodyPr>
            <a:noAutofit/>
          </a:bodyPr>
          <a:lstStyle/>
          <a:p>
            <a:pPr marL="0" indent="0">
              <a:buNone/>
            </a:pPr>
            <a:r>
              <a:rPr lang="en-US" sz="2400" dirty="0">
                <a:latin typeface="Arial" panose="020B0604020202020204" pitchFamily="34" charset="0"/>
                <a:cs typeface="Arial" panose="020B0604020202020204" pitchFamily="34" charset="0"/>
              </a:rPr>
              <a:t>3. The Declaration on improving cooperation between the UN and regional agreements or bodies in the field of maintaining international peace and security, approved by General Assembly resolution 49/57 of December 9, 1994.</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4. The declaration of the Indian Ocean as a zone of peace, approved by resolution 2832 (XXVI) of December 16, 19715. </a:t>
            </a: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5. The </a:t>
            </a:r>
            <a:r>
              <a:rPr lang="en-US" sz="2400" dirty="0">
                <a:latin typeface="Arial" panose="020B0604020202020204" pitchFamily="34" charset="0"/>
                <a:cs typeface="Arial" panose="020B0604020202020204" pitchFamily="34" charset="0"/>
              </a:rPr>
              <a:t>Declaration on Namibia, approved by General Assembly resolution S-9/2 of May 3, 1978</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7762" y="267494"/>
            <a:ext cx="1214607" cy="1098947"/>
          </a:xfrm>
          <a:prstGeom prst="rect">
            <a:avLst/>
          </a:prstGeom>
        </p:spPr>
      </p:pic>
    </p:spTree>
    <p:extLst>
      <p:ext uri="{BB962C8B-B14F-4D97-AF65-F5344CB8AC3E}">
        <p14:creationId xmlns:p14="http://schemas.microsoft.com/office/powerpoint/2010/main" val="3297026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Globalization and Development of the Modern World</a:t>
            </a:r>
            <a:endParaRPr lang="ru-RU" sz="3200" b="1" dirty="0">
              <a:latin typeface="Arial" panose="020B0604020202020204" pitchFamily="34" charset="0"/>
              <a:cs typeface="Arial" panose="020B0604020202020204" pitchFamily="34" charset="0"/>
            </a:endParaRPr>
          </a:p>
        </p:txBody>
      </p:sp>
      <p:sp>
        <p:nvSpPr>
          <p:cNvPr id="6" name="TextBox 5"/>
          <p:cNvSpPr txBox="1"/>
          <p:nvPr/>
        </p:nvSpPr>
        <p:spPr>
          <a:xfrm>
            <a:off x="2051720" y="2767404"/>
            <a:ext cx="6264696" cy="2062103"/>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cs typeface="Arial" panose="020B0604020202020204" pitchFamily="34" charset="0"/>
              </a:rPr>
              <a:t>Lecture</a:t>
            </a:r>
            <a:r>
              <a:rPr lang="ru-RU" sz="3200" b="1" dirty="0" smtClean="0">
                <a:solidFill>
                  <a:srgbClr val="0070C0"/>
                </a:solidFill>
                <a:latin typeface="Arial" panose="020B0604020202020204" pitchFamily="34" charset="0"/>
                <a:cs typeface="Arial" panose="020B0604020202020204" pitchFamily="34" charset="0"/>
              </a:rPr>
              <a:t> </a:t>
            </a:r>
            <a:r>
              <a:rPr lang="en-US" sz="3200" b="1" dirty="0" smtClean="0">
                <a:solidFill>
                  <a:srgbClr val="0070C0"/>
                </a:solidFill>
                <a:latin typeface="Arial" panose="020B0604020202020204" pitchFamily="34" charset="0"/>
                <a:cs typeface="Arial" panose="020B0604020202020204" pitchFamily="34" charset="0"/>
              </a:rPr>
              <a:t>6</a:t>
            </a:r>
            <a:r>
              <a:rPr lang="ru-RU" sz="3200" b="1" dirty="0" smtClean="0">
                <a:solidFill>
                  <a:srgbClr val="0070C0"/>
                </a:solidFill>
                <a:latin typeface="Arial" panose="020B0604020202020204" pitchFamily="34" charset="0"/>
                <a:cs typeface="Arial" panose="020B0604020202020204" pitchFamily="34" charset="0"/>
              </a:rPr>
              <a:t> </a:t>
            </a:r>
            <a:endParaRPr lang="ru-RU" sz="3200" b="1" dirty="0">
              <a:solidFill>
                <a:srgbClr val="0070C0"/>
              </a:solidFill>
              <a:latin typeface="Arial" panose="020B0604020202020204" pitchFamily="34" charset="0"/>
              <a:cs typeface="Arial" panose="020B0604020202020204" pitchFamily="34" charset="0"/>
            </a:endParaRPr>
          </a:p>
          <a:p>
            <a:r>
              <a:rPr lang="kk-KZ" sz="3200" dirty="0">
                <a:latin typeface="Arial" panose="020B0604020202020204" pitchFamily="34" charset="0"/>
                <a:cs typeface="Arial" panose="020B0604020202020204" pitchFamily="34" charset="0"/>
              </a:rPr>
              <a:t>Managing Peace and Security: Regional and International Conflict</a:t>
            </a:r>
            <a:endParaRPr lang="ru-RU" sz="32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lvl="1"/>
            <a:endParaRPr lang="en-US" sz="2400" dirty="0" smtClean="0">
              <a:latin typeface="Arial" panose="020B0604020202020204" pitchFamily="34" charset="0"/>
              <a:cs typeface="Arial" panose="020B0604020202020204" pitchFamily="34" charset="0"/>
            </a:endParaRPr>
          </a:p>
          <a:p>
            <a:pPr lvl="1"/>
            <a:r>
              <a:rPr lang="en-US" sz="2400" dirty="0">
                <a:latin typeface="Arial" panose="020B0604020202020204" pitchFamily="34" charset="0"/>
                <a:cs typeface="Arial" panose="020B0604020202020204" pitchFamily="34" charset="0"/>
              </a:rPr>
              <a:t>Causes of </a:t>
            </a:r>
            <a:r>
              <a:rPr lang="en-US" sz="2400" dirty="0" smtClean="0">
                <a:latin typeface="Arial" panose="020B0604020202020204" pitchFamily="34" charset="0"/>
                <a:cs typeface="Arial" panose="020B0604020202020204" pitchFamily="34" charset="0"/>
              </a:rPr>
              <a:t>Conflict;</a:t>
            </a:r>
          </a:p>
          <a:p>
            <a:pPr lvl="1"/>
            <a:r>
              <a:rPr lang="en-US" sz="2400" dirty="0" smtClean="0">
                <a:latin typeface="Arial" panose="020B0604020202020204" pitchFamily="34" charset="0"/>
                <a:cs typeface="Arial" panose="020B0604020202020204" pitchFamily="34" charset="0"/>
              </a:rPr>
              <a:t>Regional Conflicts;</a:t>
            </a:r>
          </a:p>
          <a:p>
            <a:pPr lvl="1"/>
            <a:r>
              <a:rPr lang="en-US" sz="2400" dirty="0" smtClean="0">
                <a:latin typeface="Arial" panose="020B0604020202020204" pitchFamily="34" charset="0"/>
                <a:cs typeface="Arial" panose="020B0604020202020204" pitchFamily="34" charset="0"/>
              </a:rPr>
              <a:t>International Conflicts;</a:t>
            </a:r>
          </a:p>
          <a:p>
            <a:pPr lvl="1"/>
            <a:r>
              <a:rPr lang="en-US" sz="2400" dirty="0" smtClean="0">
                <a:latin typeface="Arial" panose="020B0604020202020204" pitchFamily="34" charset="0"/>
                <a:cs typeface="Arial" panose="020B0604020202020204" pitchFamily="34" charset="0"/>
              </a:rPr>
              <a:t>International Security.</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x-none" sz="2400" b="1" dirty="0">
                <a:latin typeface="Arial" pitchFamily="34" charset="0"/>
                <a:cs typeface="Arial" pitchFamily="34" charset="0"/>
              </a:rPr>
              <a:t>The purpose of studying the topic </a:t>
            </a:r>
            <a:r>
              <a:rPr lang="ru-RU" altLang="x-none" sz="2400" b="1" dirty="0" smtClean="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a:bodyPr>
          <a:lstStyle/>
          <a:p>
            <a:pPr marL="0" lvl="0" indent="0">
              <a:buNone/>
            </a:pPr>
            <a:r>
              <a:rPr lang="ru-RU" sz="2400" dirty="0">
                <a:latin typeface="Arial" pitchFamily="34" charset="0"/>
                <a:cs typeface="Arial" pitchFamily="34" charset="0"/>
              </a:rPr>
              <a:t>	</a:t>
            </a:r>
            <a:r>
              <a:rPr lang="en-US" sz="2400" dirty="0">
                <a:latin typeface="Arial" pitchFamily="34" charset="0"/>
                <a:cs typeface="Arial" pitchFamily="34" charset="0"/>
              </a:rPr>
              <a:t> To </a:t>
            </a:r>
            <a:r>
              <a:rPr lang="en-US" sz="2400" dirty="0" smtClean="0">
                <a:latin typeface="Arial" pitchFamily="34" charset="0"/>
                <a:cs typeface="Arial" pitchFamily="34" charset="0"/>
              </a:rPr>
              <a:t>learn</a:t>
            </a:r>
            <a:r>
              <a:rPr lang="ru-RU" sz="2400" dirty="0" smtClean="0">
                <a:latin typeface="Arial" pitchFamily="34" charset="0"/>
                <a:cs typeface="Arial" pitchFamily="34" charset="0"/>
              </a:rPr>
              <a:t>: </a:t>
            </a:r>
            <a:endParaRPr lang="en-US"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meaning of the conflicts, their types and causes</a:t>
            </a:r>
            <a:r>
              <a:rPr lang="ru-RU" sz="2400" dirty="0" smtClean="0">
                <a:latin typeface="Arial" pitchFamily="34" charset="0"/>
                <a:cs typeface="Arial" pitchFamily="34" charset="0"/>
              </a:rPr>
              <a:t>;</a:t>
            </a:r>
            <a:endParaRPr lang="en-US" sz="2400" dirty="0" smtClean="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role of conflicts in the world and their influence;</a:t>
            </a:r>
            <a:endParaRPr lang="" sz="2400" dirty="0">
              <a:latin typeface="Arial" pitchFamily="34" charset="0"/>
              <a:cs typeface="Arial" pitchFamily="34" charset="0"/>
            </a:endParaRPr>
          </a:p>
          <a:p>
            <a:pPr lvl="1"/>
            <a:r>
              <a:rPr lang="en-US" sz="2400" dirty="0" smtClean="0">
                <a:latin typeface="Arial" pitchFamily="34" charset="0"/>
                <a:cs typeface="Arial" pitchFamily="34" charset="0"/>
              </a:rPr>
              <a:t>the problem of world security and peace.</a:t>
            </a:r>
            <a:endParaRPr lang="en-US"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2800" b="1" dirty="0">
                <a:latin typeface="Arial" panose="020B0604020202020204" pitchFamily="34" charset="0"/>
                <a:cs typeface="Arial" panose="020B0604020202020204" pitchFamily="34" charset="0"/>
              </a:rPr>
              <a:t>Causes of Conflict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555776" y="1200151"/>
            <a:ext cx="6131024" cy="3394472"/>
          </a:xfrm>
        </p:spPr>
        <p:txBody>
          <a:bodyPr>
            <a:normAutofit/>
          </a:bodyPr>
          <a:lstStyle/>
          <a:p>
            <a:pPr marL="0" lvl="0" indent="0">
              <a:buNone/>
            </a:pP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 conflict is a clash of interest. </a:t>
            </a:r>
            <a:endParaRPr lang="en-US" sz="2400" dirty="0" smtClean="0">
              <a:latin typeface="Arial" panose="020B0604020202020204" pitchFamily="34" charset="0"/>
              <a:cs typeface="Arial" panose="020B0604020202020204" pitchFamily="34" charset="0"/>
            </a:endParaRPr>
          </a:p>
          <a:p>
            <a:pPr marL="0" lvl="0" indent="0">
              <a:buNone/>
            </a:pPr>
            <a:endParaRPr lang="en-US" sz="2400" dirty="0">
              <a:latin typeface="Arial" panose="020B0604020202020204" pitchFamily="34" charset="0"/>
              <a:cs typeface="Arial" panose="020B0604020202020204" pitchFamily="34" charset="0"/>
            </a:endParaRPr>
          </a:p>
          <a:p>
            <a:pPr marL="0" lvl="0" indent="0">
              <a:buNone/>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basis of conflict may vary but, it is always a part of society. </a:t>
            </a:r>
            <a:endParaRPr lang="en-US" sz="2400" dirty="0" smtClean="0">
              <a:latin typeface="Arial" panose="020B0604020202020204" pitchFamily="34" charset="0"/>
              <a:cs typeface="Arial" panose="020B0604020202020204" pitchFamily="34" charset="0"/>
            </a:endParaRPr>
          </a:p>
          <a:p>
            <a:pPr marL="0" lvl="0" indent="0">
              <a:buNone/>
            </a:pPr>
            <a:endParaRPr lang="en-US" sz="2400" dirty="0">
              <a:latin typeface="Arial" panose="020B0604020202020204" pitchFamily="34" charset="0"/>
              <a:cs typeface="Arial" panose="020B0604020202020204" pitchFamily="34" charset="0"/>
            </a:endParaRPr>
          </a:p>
          <a:p>
            <a:pPr marL="0" lvl="0" indent="0">
              <a:buNone/>
            </a:pPr>
            <a:r>
              <a:rPr lang="en-US" sz="2400" dirty="0" smtClean="0">
                <a:latin typeface="Arial" panose="020B0604020202020204" pitchFamily="34" charset="0"/>
                <a:cs typeface="Arial" panose="020B0604020202020204" pitchFamily="34" charset="0"/>
              </a:rPr>
              <a:t>Basis </a:t>
            </a:r>
            <a:r>
              <a:rPr lang="en-US" sz="2400" dirty="0">
                <a:latin typeface="Arial" panose="020B0604020202020204" pitchFamily="34" charset="0"/>
                <a:cs typeface="Arial" panose="020B0604020202020204" pitchFamily="34" charset="0"/>
              </a:rPr>
              <a:t>of conflict may be personal, </a:t>
            </a:r>
            <a:r>
              <a:rPr lang="en-US" sz="2400" dirty="0">
                <a:latin typeface="Arial" panose="020B0604020202020204" pitchFamily="34" charset="0"/>
                <a:cs typeface="Arial" panose="020B0604020202020204" pitchFamily="34" charset="0"/>
                <a:hlinkClick r:id="rId2" tooltip="Race (human categorization)"/>
              </a:rPr>
              <a:t>racial</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3" tooltip="Social class"/>
              </a:rPr>
              <a:t>class</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4" tooltip="Caste"/>
              </a:rPr>
              <a:t>caste</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5" tooltip="Politics"/>
              </a:rPr>
              <a:t>political</a:t>
            </a:r>
            <a:r>
              <a:rPr lang="en-US" sz="2400" dirty="0">
                <a:latin typeface="Arial" panose="020B0604020202020204" pitchFamily="34" charset="0"/>
                <a:cs typeface="Arial" panose="020B0604020202020204" pitchFamily="34" charset="0"/>
              </a:rPr>
              <a:t> and international. </a:t>
            </a:r>
          </a:p>
        </p:txBody>
      </p:sp>
      <p:pic>
        <p:nvPicPr>
          <p:cNvPr id="4" name="Рисунок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087218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05979"/>
            <a:ext cx="6563072" cy="857250"/>
          </a:xfrm>
        </p:spPr>
        <p:txBody>
          <a:bodyPr>
            <a:normAutofit/>
          </a:bodyPr>
          <a:lstStyle/>
          <a:p>
            <a:r>
              <a:rPr lang="en-US" sz="3200" b="1" dirty="0">
                <a:latin typeface="Arial" panose="020B0604020202020204" pitchFamily="34" charset="0"/>
                <a:cs typeface="Arial" panose="020B0604020202020204" pitchFamily="34" charset="0"/>
              </a:rPr>
              <a:t>Causes of Conflict</a:t>
            </a:r>
            <a:endParaRPr lang="ru-RU" sz="3200" dirty="0"/>
          </a:p>
        </p:txBody>
      </p:sp>
      <p:sp>
        <p:nvSpPr>
          <p:cNvPr id="3" name="Объект 2"/>
          <p:cNvSpPr>
            <a:spLocks noGrp="1"/>
          </p:cNvSpPr>
          <p:nvPr>
            <p:ph idx="1"/>
          </p:nvPr>
        </p:nvSpPr>
        <p:spPr>
          <a:xfrm>
            <a:off x="1138238" y="1505590"/>
            <a:ext cx="8003232" cy="3394472"/>
          </a:xfrm>
        </p:spPr>
        <p:txBody>
          <a:bodyPr>
            <a:normAutofit/>
          </a:bodyPr>
          <a:lstStyle/>
          <a:p>
            <a:pPr marL="0" indent="0">
              <a:buNone/>
            </a:pPr>
            <a:r>
              <a:rPr lang="en-US" sz="2400" dirty="0">
                <a:latin typeface="Arial" panose="020B0604020202020204" pitchFamily="34" charset="0"/>
                <a:cs typeface="Arial" panose="020B0604020202020204" pitchFamily="34" charset="0"/>
              </a:rPr>
              <a:t>Conflict is a definite relationship between states that can exist at all levels, in various degrees. In a broad sense, a conflict can be divided into four stages: </a:t>
            </a:r>
            <a:endParaRPr lang="en-US" sz="2400" dirty="0" smtClean="0">
              <a:latin typeface="Arial" panose="020B0604020202020204" pitchFamily="34" charset="0"/>
              <a:cs typeface="Arial" panose="020B0604020202020204" pitchFamily="34" charset="0"/>
            </a:endParaRPr>
          </a:p>
          <a:p>
            <a:pPr marL="514350" indent="-514350">
              <a:buAutoNum type="arabicPeriod"/>
            </a:pPr>
            <a:r>
              <a:rPr lang="en-US" sz="2400" dirty="0" smtClean="0">
                <a:latin typeface="Arial" panose="020B0604020202020204" pitchFamily="34" charset="0"/>
                <a:cs typeface="Arial" panose="020B0604020202020204" pitchFamily="34" charset="0"/>
              </a:rPr>
              <a:t>awareness </a:t>
            </a:r>
            <a:r>
              <a:rPr lang="en-US" sz="2400" dirty="0">
                <a:latin typeface="Arial" panose="020B0604020202020204" pitchFamily="34" charset="0"/>
                <a:cs typeface="Arial" panose="020B0604020202020204" pitchFamily="34" charset="0"/>
              </a:rPr>
              <a:t>of incompatibility; </a:t>
            </a: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 increasing tension; </a:t>
            </a: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3</a:t>
            </a:r>
            <a:r>
              <a:rPr lang="en-US" sz="2400" dirty="0">
                <a:latin typeface="Arial" panose="020B0604020202020204" pitchFamily="34" charset="0"/>
                <a:cs typeface="Arial" panose="020B0604020202020204" pitchFamily="34" charset="0"/>
              </a:rPr>
              <a:t>. pressure without the use of military force to resolve incompatibilities; </a:t>
            </a: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4</a:t>
            </a:r>
            <a:r>
              <a:rPr lang="en-US" sz="2400" dirty="0">
                <a:latin typeface="Arial" panose="020B0604020202020204" pitchFamily="34" charset="0"/>
                <a:cs typeface="Arial" panose="020B0604020202020204" pitchFamily="34" charset="0"/>
              </a:rPr>
              <a:t>. military intervention or war to impose a solution.</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5301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3600" b="1" dirty="0">
                <a:latin typeface="Arial" panose="020B0604020202020204" pitchFamily="34" charset="0"/>
                <a:cs typeface="Arial" panose="020B0604020202020204" pitchFamily="34" charset="0"/>
              </a:rPr>
              <a:t>Causes of Conflict</a:t>
            </a:r>
            <a:endParaRPr lang="ru-RU" sz="3600" dirty="0"/>
          </a:p>
        </p:txBody>
      </p:sp>
      <p:sp>
        <p:nvSpPr>
          <p:cNvPr id="3" name="Объект 2"/>
          <p:cNvSpPr>
            <a:spLocks noGrp="1"/>
          </p:cNvSpPr>
          <p:nvPr>
            <p:ph idx="1"/>
          </p:nvPr>
        </p:nvSpPr>
        <p:spPr>
          <a:xfrm>
            <a:off x="1754159" y="1200151"/>
            <a:ext cx="6932641" cy="3394472"/>
          </a:xfrm>
        </p:spPr>
        <p:txBody>
          <a:bodyPr>
            <a:normAutofit fontScale="62500" lnSpcReduction="20000"/>
          </a:bodyPr>
          <a:lstStyle/>
          <a:p>
            <a:pPr marL="0" indent="0">
              <a:buNone/>
            </a:pPr>
            <a:r>
              <a:rPr lang="en-US" dirty="0">
                <a:latin typeface="Arial" panose="020B0604020202020204" pitchFamily="34" charset="0"/>
                <a:cs typeface="Arial" panose="020B0604020202020204" pitchFamily="34" charset="0"/>
              </a:rPr>
              <a:t>The classification of conflicts is carried out for various reasons and they are distinguished depending on: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number of participants - bilateral and multilateral, interstate and domestic, from the geographical distribution of local, regional and global, from the time of the flow of short and long, from the nature of the means used, armed and unarmed, from the causes of the territorial , economic, ethnic, religious, etc., as far as possible to resolve conflicts - conflicts with opposing interests, in which </a:t>
            </a:r>
            <a:r>
              <a:rPr lang="en-US" dirty="0" smtClean="0">
                <a:latin typeface="Arial" panose="020B0604020202020204" pitchFamily="34" charset="0"/>
                <a:cs typeface="Arial" panose="020B0604020202020204" pitchFamily="34" charset="0"/>
              </a:rPr>
              <a:t>winning </a:t>
            </a:r>
            <a:r>
              <a:rPr lang="en-US" dirty="0">
                <a:latin typeface="Arial" panose="020B0604020202020204" pitchFamily="34" charset="0"/>
                <a:cs typeface="Arial" panose="020B0604020202020204" pitchFamily="34" charset="0"/>
              </a:rPr>
              <a:t>one side is accompanied by losing the other (conflicts with a “bullet amount”), and conflicts in which there is a possibility of compromise (conflicts with a “non-zero amount”).</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136637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92546"/>
            <a:ext cx="6563072" cy="1235497"/>
          </a:xfrm>
        </p:spPr>
        <p:txBody>
          <a:bodyPr>
            <a:noAutofit/>
          </a:bodyPr>
          <a:lstStyle/>
          <a:p>
            <a:r>
              <a:rPr lang="en-US" sz="2800" b="1" dirty="0">
                <a:latin typeface="Arial" panose="020B0604020202020204" pitchFamily="34" charset="0"/>
                <a:cs typeface="Arial" panose="020B0604020202020204" pitchFamily="34" charset="0"/>
              </a:rPr>
              <a:t>Regional Conflicts</a:t>
            </a:r>
            <a:endParaRPr lang="ru-RU" sz="2800" b="1" dirty="0">
              <a:latin typeface="Arial" pitchFamily="34" charset="0"/>
              <a:cs typeface="Arial" pitchFamily="34" charset="0"/>
            </a:endParaRPr>
          </a:p>
        </p:txBody>
      </p:sp>
      <p:sp>
        <p:nvSpPr>
          <p:cNvPr id="3" name="Объект 2"/>
          <p:cNvSpPr>
            <a:spLocks noGrp="1"/>
          </p:cNvSpPr>
          <p:nvPr>
            <p:ph idx="1"/>
          </p:nvPr>
        </p:nvSpPr>
        <p:spPr>
          <a:xfrm>
            <a:off x="1766501" y="1275606"/>
            <a:ext cx="6995120" cy="3394472"/>
          </a:xfrm>
        </p:spPr>
        <p:txBody>
          <a:bodyPr>
            <a:normAutofit/>
          </a:bodyPr>
          <a:lstStyle/>
          <a:p>
            <a:pPr marL="457200" lvl="1" indent="0">
              <a:buNone/>
            </a:pPr>
            <a:r>
              <a:rPr lang="en-US" dirty="0">
                <a:latin typeface="Arial" panose="020B0604020202020204" pitchFamily="34" charset="0"/>
                <a:cs typeface="Arial" panose="020B0604020202020204" pitchFamily="34" charset="0"/>
              </a:rPr>
              <a:t>A regional conflict is a conflict between two or more states, affecting the situation in a particular region and often taking place with direct or indirect participation of great powers, including the possible participation of military-political blocs.</a:t>
            </a:r>
            <a:endParaRPr lang="ru-RU" altLang="x-none" dirty="0">
              <a:solidFill>
                <a:srgbClr val="000000"/>
              </a:solidFill>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212458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39752" y="483518"/>
            <a:ext cx="6635080" cy="857250"/>
          </a:xfrm>
        </p:spPr>
        <p:txBody>
          <a:bodyPr>
            <a:noAutofit/>
          </a:bodyPr>
          <a:lstStyle/>
          <a:p>
            <a:r>
              <a:rPr lang="en-US" sz="2800" b="1" dirty="0">
                <a:latin typeface="Arial" panose="020B0604020202020204" pitchFamily="34" charset="0"/>
                <a:cs typeface="Arial" panose="020B0604020202020204" pitchFamily="34" charset="0"/>
              </a:rPr>
              <a:t>Causes of regional conflicts: </a:t>
            </a:r>
            <a:endParaRPr lang="ru-RU" sz="2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871700" y="1512696"/>
            <a:ext cx="6995120" cy="3394472"/>
          </a:xfrm>
        </p:spPr>
        <p:txBody>
          <a:bodyPr>
            <a:noAutofit/>
          </a:bodyPr>
          <a:lstStyle/>
          <a:p>
            <a:pPr marL="914400" lvl="1" indent="-457200">
              <a:buAutoNum type="arabicPeriod"/>
            </a:pPr>
            <a:r>
              <a:rPr lang="en-US" sz="2400" dirty="0" smtClean="0">
                <a:latin typeface="Arial" panose="020B0604020202020204" pitchFamily="34" charset="0"/>
                <a:cs typeface="Arial" panose="020B0604020202020204" pitchFamily="34" charset="0"/>
              </a:rPr>
              <a:t>Territorial </a:t>
            </a:r>
            <a:r>
              <a:rPr lang="en-US" sz="2400" dirty="0">
                <a:latin typeface="Arial" panose="020B0604020202020204" pitchFamily="34" charset="0"/>
                <a:cs typeface="Arial" panose="020B0604020202020204" pitchFamily="34" charset="0"/>
              </a:rPr>
              <a:t>conflicts</a:t>
            </a:r>
            <a:r>
              <a:rPr lang="en-US" sz="2400" dirty="0" smtClean="0">
                <a:latin typeface="Arial" panose="020B0604020202020204" pitchFamily="34" charset="0"/>
                <a:cs typeface="Arial" panose="020B0604020202020204" pitchFamily="34" charset="0"/>
              </a:rPr>
              <a:t>;</a:t>
            </a:r>
          </a:p>
          <a:p>
            <a:pPr marL="914400" lvl="1" indent="-457200">
              <a:buAutoNum type="arabicPeriod"/>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emergence of the state</a:t>
            </a:r>
            <a:r>
              <a:rPr lang="en-US" sz="2400" dirty="0" smtClean="0">
                <a:latin typeface="Arial" panose="020B0604020202020204" pitchFamily="34" charset="0"/>
                <a:cs typeface="Arial" panose="020B0604020202020204" pitchFamily="34" charset="0"/>
              </a:rPr>
              <a:t>;</a:t>
            </a:r>
          </a:p>
          <a:p>
            <a:pPr marL="914400" lvl="1" indent="-457200">
              <a:buAutoNum type="arabicPeriod"/>
            </a:pPr>
            <a:r>
              <a:rPr lang="en-US" sz="2400" dirty="0" smtClean="0">
                <a:latin typeface="Arial" panose="020B0604020202020204" pitchFamily="34" charset="0"/>
                <a:cs typeface="Arial" panose="020B0604020202020204" pitchFamily="34" charset="0"/>
              </a:rPr>
              <a:t>Interethnic </a:t>
            </a:r>
            <a:r>
              <a:rPr lang="en-US" sz="2400" dirty="0">
                <a:latin typeface="Arial" panose="020B0604020202020204" pitchFamily="34" charset="0"/>
                <a:cs typeface="Arial" panose="020B0604020202020204" pitchFamily="34" charset="0"/>
              </a:rPr>
              <a:t>conflicts within one country</a:t>
            </a:r>
            <a:r>
              <a:rPr lang="en-US" sz="2400" dirty="0" smtClean="0">
                <a:latin typeface="Arial" panose="020B0604020202020204" pitchFamily="34" charset="0"/>
                <a:cs typeface="Arial" panose="020B0604020202020204" pitchFamily="34" charset="0"/>
              </a:rPr>
              <a:t>;</a:t>
            </a:r>
          </a:p>
          <a:p>
            <a:pPr marL="914400" lvl="1" indent="-457200">
              <a:buAutoNum type="arabicPeriod"/>
            </a:pPr>
            <a:r>
              <a:rPr lang="en-US" sz="2400" dirty="0" smtClean="0">
                <a:latin typeface="Arial" panose="020B0604020202020204" pitchFamily="34" charset="0"/>
                <a:cs typeface="Arial" panose="020B0604020202020204" pitchFamily="34" charset="0"/>
              </a:rPr>
              <a:t>Dissatisfaction </a:t>
            </a:r>
            <a:r>
              <a:rPr lang="en-US" sz="2400" dirty="0">
                <a:latin typeface="Arial" panose="020B0604020202020204" pitchFamily="34" charset="0"/>
                <a:cs typeface="Arial" panose="020B0604020202020204" pitchFamily="34" charset="0"/>
              </a:rPr>
              <a:t>with the domestic political regime</a:t>
            </a:r>
            <a:r>
              <a:rPr lang="en-US" sz="2400" dirty="0" smtClean="0">
                <a:latin typeface="Arial" panose="020B0604020202020204" pitchFamily="34" charset="0"/>
                <a:cs typeface="Arial" panose="020B0604020202020204" pitchFamily="34" charset="0"/>
              </a:rPr>
              <a:t>;</a:t>
            </a:r>
          </a:p>
          <a:p>
            <a:pPr marL="914400" lvl="1" indent="-457200">
              <a:buAutoNum type="arabicPeriod"/>
            </a:pPr>
            <a:r>
              <a:rPr lang="en-US" sz="2400" dirty="0" smtClean="0">
                <a:latin typeface="Arial" panose="020B0604020202020204" pitchFamily="34" charset="0"/>
                <a:cs typeface="Arial" panose="020B0604020202020204" pitchFamily="34" charset="0"/>
              </a:rPr>
              <a:t>Religious </a:t>
            </a:r>
            <a:r>
              <a:rPr lang="en-US" sz="2400" dirty="0">
                <a:latin typeface="Arial" panose="020B0604020202020204" pitchFamily="34" charset="0"/>
                <a:cs typeface="Arial" panose="020B0604020202020204" pitchFamily="34" charset="0"/>
              </a:rPr>
              <a:t>confrontation.</a:t>
            </a:r>
            <a:endParaRPr lang="ru-RU" altLang="x-none" sz="2400" dirty="0">
              <a:solidFill>
                <a:srgbClr val="000000"/>
              </a:solidFill>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198532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766</Words>
  <Application>Microsoft Office PowerPoint</Application>
  <PresentationFormat>Экран (16:9)</PresentationFormat>
  <Paragraphs>93</Paragraphs>
  <Slides>20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20</vt:i4>
      </vt:variant>
    </vt:vector>
  </HeadingPairs>
  <TitlesOfParts>
    <vt:vector size="23" baseType="lpstr">
      <vt:lpstr>Arial</vt:lpstr>
      <vt:lpstr>Calibri</vt:lpstr>
      <vt:lpstr>Тема Office</vt:lpstr>
      <vt:lpstr>AL-FARABI KAZAKH NATIONAL UNIVERSITY</vt:lpstr>
      <vt:lpstr>Презентация PowerPoint</vt:lpstr>
      <vt:lpstr>Lecture plan:</vt:lpstr>
      <vt:lpstr>The purpose of studying the topic :</vt:lpstr>
      <vt:lpstr>Causes of Conflict</vt:lpstr>
      <vt:lpstr>Causes of Conflict</vt:lpstr>
      <vt:lpstr>Causes of Conflict</vt:lpstr>
      <vt:lpstr>Regional Conflicts</vt:lpstr>
      <vt:lpstr>Causes of regional conflicts: </vt:lpstr>
      <vt:lpstr>Methods for resolving regional conflicts:</vt:lpstr>
      <vt:lpstr>International Conflicts</vt:lpstr>
      <vt:lpstr>Causes of international conflicts: </vt:lpstr>
      <vt:lpstr> Positive and negative functions of international conflicts:  </vt:lpstr>
      <vt:lpstr>Conflict Resolution</vt:lpstr>
      <vt:lpstr>Conflict Resolution</vt:lpstr>
      <vt:lpstr>International Security</vt:lpstr>
      <vt:lpstr>International Security</vt:lpstr>
      <vt:lpstr>Universal international security</vt:lpstr>
      <vt:lpstr>Universal international security</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aigul.abzhapparova@gmail.com</cp:lastModifiedBy>
  <cp:revision>34</cp:revision>
  <dcterms:created xsi:type="dcterms:W3CDTF">2019-11-06T03:32:13Z</dcterms:created>
  <dcterms:modified xsi:type="dcterms:W3CDTF">2020-06-29T12:30:07Z</dcterms:modified>
</cp:coreProperties>
</file>